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1"/>
  </p:notesMasterIdLst>
  <p:sldIdLst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0CC"/>
    <a:srgbClr val="B258D3"/>
    <a:srgbClr val="9ACD4C"/>
    <a:srgbClr val="D35940"/>
    <a:srgbClr val="FAA93A"/>
    <a:srgbClr val="4472C4"/>
    <a:srgbClr val="FFC000"/>
    <a:srgbClr val="5B9BD5"/>
    <a:srgbClr val="A5A5A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B94A0-18A2-4FB8-BA91-AE4930521C6D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444D5-AD23-4A51-BF25-C4D328918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1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3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2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6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20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6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3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60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89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4687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85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53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8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82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57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29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5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04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947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38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02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67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58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923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2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99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52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16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877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609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566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145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9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8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4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1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2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D0175F2-0116-497A-8B38-107233F1044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30E1F-894B-44AF-9712-EEE1A68C2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54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B8EC-25A5-4644-AD4D-F499AC19C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01689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Project proposal</a:t>
            </a:r>
            <a:b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on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b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GB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Microprocessors &amp; Microcontrollers Laboratory (EEE 372)</a:t>
            </a:r>
            <a:br>
              <a:rPr lang="en-GB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GB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GB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Title - PUC Covid-19 Tracker.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EEE41F-8871-44C7-B067-B7117F085EB5}"/>
              </a:ext>
            </a:extLst>
          </p:cNvPr>
          <p:cNvCxnSpPr/>
          <p:nvPr/>
        </p:nvCxnSpPr>
        <p:spPr>
          <a:xfrm>
            <a:off x="2086252" y="2805344"/>
            <a:ext cx="80076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6C289BFE-857C-46C3-A86B-3F586E931A56}"/>
              </a:ext>
            </a:extLst>
          </p:cNvPr>
          <p:cNvSpPr txBox="1">
            <a:spLocks/>
          </p:cNvSpPr>
          <p:nvPr/>
        </p:nvSpPr>
        <p:spPr>
          <a:xfrm>
            <a:off x="1915128" y="3428999"/>
            <a:ext cx="4027776" cy="1991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Supervised by</a:t>
            </a:r>
          </a:p>
          <a:p>
            <a:pPr algn="l"/>
            <a:r>
              <a:rPr lang="en-US" sz="1600" dirty="0"/>
              <a:t>Kingshuk Dhar</a:t>
            </a:r>
          </a:p>
          <a:p>
            <a:pPr algn="l"/>
            <a:r>
              <a:rPr lang="en-US" sz="1600" dirty="0"/>
              <a:t>Assistant Professor</a:t>
            </a:r>
          </a:p>
          <a:p>
            <a:pPr algn="l"/>
            <a:r>
              <a:rPr lang="en-US" sz="1600" dirty="0"/>
              <a:t>Department of Computer Science &amp; Engineering.</a:t>
            </a:r>
          </a:p>
          <a:p>
            <a:pPr algn="l"/>
            <a:r>
              <a:rPr lang="en-US" sz="1600" dirty="0"/>
              <a:t>Premier University Chittagong.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C289BFE-857C-46C3-A86B-3F586E931A56}"/>
              </a:ext>
            </a:extLst>
          </p:cNvPr>
          <p:cNvSpPr txBox="1">
            <a:spLocks/>
          </p:cNvSpPr>
          <p:nvPr/>
        </p:nvSpPr>
        <p:spPr>
          <a:xfrm>
            <a:off x="6412461" y="3428999"/>
            <a:ext cx="4333453" cy="1402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Presented by</a:t>
            </a:r>
          </a:p>
          <a:p>
            <a:pPr algn="l">
              <a:lnSpc>
                <a:spcPct val="100000"/>
              </a:lnSpc>
            </a:pPr>
            <a:r>
              <a:rPr lang="en-US" sz="1600" dirty="0"/>
              <a:t>Mujibur Rahman (1703310201390)</a:t>
            </a:r>
          </a:p>
          <a:p>
            <a:pPr algn="l">
              <a:lnSpc>
                <a:spcPct val="100000"/>
              </a:lnSpc>
            </a:pPr>
            <a:r>
              <a:rPr lang="en-US" sz="1600" dirty="0" err="1"/>
              <a:t>Sourav</a:t>
            </a:r>
            <a:r>
              <a:rPr lang="en-US" sz="1600" dirty="0"/>
              <a:t> Dev </a:t>
            </a:r>
            <a:r>
              <a:rPr lang="en-US" sz="1600" dirty="0" err="1"/>
              <a:t>Nath</a:t>
            </a:r>
            <a:r>
              <a:rPr lang="en-US" sz="1600" dirty="0"/>
              <a:t> (1703310201385)</a:t>
            </a:r>
          </a:p>
          <a:p>
            <a:pPr algn="l">
              <a:lnSpc>
                <a:spcPct val="100000"/>
              </a:lnSpc>
            </a:pPr>
            <a:r>
              <a:rPr lang="en-US" sz="1600" dirty="0" err="1"/>
              <a:t>Mehedi</a:t>
            </a:r>
            <a:r>
              <a:rPr lang="en-US" sz="1600" dirty="0"/>
              <a:t> Hasan </a:t>
            </a:r>
            <a:r>
              <a:rPr lang="en-US" sz="1600" dirty="0" err="1"/>
              <a:t>Ovi</a:t>
            </a:r>
            <a:r>
              <a:rPr lang="en-US" sz="1600" dirty="0"/>
              <a:t> (1703310201423)</a:t>
            </a:r>
          </a:p>
          <a:p>
            <a:pPr algn="l">
              <a:lnSpc>
                <a:spcPct val="100000"/>
              </a:lnSpc>
            </a:pPr>
            <a:r>
              <a:rPr lang="en-US" sz="1600" dirty="0"/>
              <a:t>Fahad Abdullah (1703310201394)</a:t>
            </a:r>
          </a:p>
          <a:p>
            <a:pPr algn="l">
              <a:lnSpc>
                <a:spcPct val="100000"/>
              </a:lnSpc>
            </a:pPr>
            <a:r>
              <a:rPr lang="en-US" sz="1600" dirty="0"/>
              <a:t>Mohammad </a:t>
            </a:r>
            <a:r>
              <a:rPr lang="en-US" sz="1600" dirty="0" err="1"/>
              <a:t>Minhaz</a:t>
            </a:r>
            <a:r>
              <a:rPr lang="en-US" sz="1600" dirty="0"/>
              <a:t> Uddin(1703310201419)</a:t>
            </a:r>
          </a:p>
        </p:txBody>
      </p:sp>
    </p:spTree>
    <p:extLst>
      <p:ext uri="{BB962C8B-B14F-4D97-AF65-F5344CB8AC3E}">
        <p14:creationId xmlns:p14="http://schemas.microsoft.com/office/powerpoint/2010/main" val="284482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FC4893-5F4E-484D-A4EC-A53FD3E87B5E}"/>
              </a:ext>
            </a:extLst>
          </p:cNvPr>
          <p:cNvSpPr/>
          <p:nvPr/>
        </p:nvSpPr>
        <p:spPr>
          <a:xfrm>
            <a:off x="1435100" y="2062481"/>
            <a:ext cx="1682917" cy="9787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Objectives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51727B-434C-43CB-BA9B-9A42B7BE2989}"/>
              </a:ext>
            </a:extLst>
          </p:cNvPr>
          <p:cNvSpPr/>
          <p:nvPr/>
        </p:nvSpPr>
        <p:spPr>
          <a:xfrm>
            <a:off x="1435100" y="4019973"/>
            <a:ext cx="1684020" cy="9787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Circuit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87A99-7E4B-4F49-B428-2192F72097A7}"/>
              </a:ext>
            </a:extLst>
          </p:cNvPr>
          <p:cNvSpPr/>
          <p:nvPr/>
        </p:nvSpPr>
        <p:spPr>
          <a:xfrm>
            <a:off x="1435101" y="3041226"/>
            <a:ext cx="1684019" cy="9787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Methodology</a:t>
            </a: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32E875-8F1B-4E31-A34B-D08F2F5D9CCF}"/>
              </a:ext>
            </a:extLst>
          </p:cNvPr>
          <p:cNvSpPr/>
          <p:nvPr/>
        </p:nvSpPr>
        <p:spPr>
          <a:xfrm>
            <a:off x="1435101" y="4998720"/>
            <a:ext cx="1684019" cy="9787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Flowchart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3299763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63B10-9067-4B6B-A2A0-C73D4CC9ECC3}"/>
              </a:ext>
            </a:extLst>
          </p:cNvPr>
          <p:cNvSpPr txBox="1"/>
          <p:nvPr/>
        </p:nvSpPr>
        <p:spPr>
          <a:xfrm>
            <a:off x="806274" y="4278508"/>
            <a:ext cx="49564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r">
              <a:defRPr sz="2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AA403-9C8E-44CA-8687-D3F84A2401B5}"/>
              </a:ext>
            </a:extLst>
          </p:cNvPr>
          <p:cNvSpPr txBox="1"/>
          <p:nvPr/>
        </p:nvSpPr>
        <p:spPr>
          <a:xfrm>
            <a:off x="806273" y="5257251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1D242F-830A-4FFA-83A3-E730205F48EB}"/>
              </a:ext>
            </a:extLst>
          </p:cNvPr>
          <p:cNvGrpSpPr/>
          <p:nvPr/>
        </p:nvGrpSpPr>
        <p:grpSpPr>
          <a:xfrm>
            <a:off x="3026835" y="1083734"/>
            <a:ext cx="8693427" cy="4893733"/>
            <a:chOff x="3026835" y="982134"/>
            <a:chExt cx="8693427" cy="4893733"/>
          </a:xfrm>
          <a:solidFill>
            <a:srgbClr val="FAA93A"/>
          </a:solidFill>
          <a:effectLst>
            <a:outerShdw blurRad="152400" dist="635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FB3C42-88C5-46EE-B894-92F0D68B505B}"/>
                </a:ext>
              </a:extLst>
            </p:cNvPr>
            <p:cNvSpPr/>
            <p:nvPr/>
          </p:nvSpPr>
          <p:spPr>
            <a:xfrm>
              <a:off x="3026835" y="982134"/>
              <a:ext cx="8390465" cy="4893733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CE1249-9768-4675-B751-E23C5D1AE917}"/>
                </a:ext>
              </a:extLst>
            </p:cNvPr>
            <p:cNvSpPr/>
            <p:nvPr/>
          </p:nvSpPr>
          <p:spPr>
            <a:xfrm>
              <a:off x="11417300" y="982134"/>
              <a:ext cx="302962" cy="4893733"/>
            </a:xfrm>
            <a:custGeom>
              <a:avLst/>
              <a:gdLst>
                <a:gd name="connsiteX0" fmla="*/ 0 w 302962"/>
                <a:gd name="connsiteY0" fmla="*/ 0 h 4893733"/>
                <a:gd name="connsiteX1" fmla="*/ 159332 w 302962"/>
                <a:gd name="connsiteY1" fmla="*/ 0 h 4893733"/>
                <a:gd name="connsiteX2" fmla="*/ 302962 w 302962"/>
                <a:gd name="connsiteY2" fmla="*/ 143630 h 4893733"/>
                <a:gd name="connsiteX3" fmla="*/ 302962 w 302962"/>
                <a:gd name="connsiteY3" fmla="*/ 4750103 h 4893733"/>
                <a:gd name="connsiteX4" fmla="*/ 159332 w 302962"/>
                <a:gd name="connsiteY4" fmla="*/ 4893733 h 4893733"/>
                <a:gd name="connsiteX5" fmla="*/ 0 w 302962"/>
                <a:gd name="connsiteY5" fmla="*/ 4893733 h 489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962" h="4893733">
                  <a:moveTo>
                    <a:pt x="0" y="0"/>
                  </a:moveTo>
                  <a:lnTo>
                    <a:pt x="159332" y="0"/>
                  </a:lnTo>
                  <a:cubicBezTo>
                    <a:pt x="238657" y="0"/>
                    <a:pt x="302962" y="64305"/>
                    <a:pt x="302962" y="143630"/>
                  </a:cubicBezTo>
                  <a:lnTo>
                    <a:pt x="302962" y="4750103"/>
                  </a:lnTo>
                  <a:cubicBezTo>
                    <a:pt x="302962" y="4829428"/>
                    <a:pt x="238657" y="4893733"/>
                    <a:pt x="159332" y="4893733"/>
                  </a:cubicBezTo>
                  <a:lnTo>
                    <a:pt x="0" y="489373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07DBE-03C0-4788-9FA0-DE7F20A140E1}"/>
              </a:ext>
            </a:extLst>
          </p:cNvPr>
          <p:cNvSpPr/>
          <p:nvPr/>
        </p:nvSpPr>
        <p:spPr>
          <a:xfrm>
            <a:off x="4562008" y="1635883"/>
            <a:ext cx="5623079" cy="3897718"/>
          </a:xfrm>
          <a:prstGeom prst="rect">
            <a:avLst/>
          </a:prstGeom>
          <a:solidFill>
            <a:schemeClr val="bg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2D3F4A-03A3-43F8-8B3E-F340682BAC49}"/>
              </a:ext>
            </a:extLst>
          </p:cNvPr>
          <p:cNvSpPr txBox="1"/>
          <p:nvPr/>
        </p:nvSpPr>
        <p:spPr>
          <a:xfrm>
            <a:off x="405422" y="1280719"/>
            <a:ext cx="5501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r">
              <a:defRPr sz="2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2348726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AF897-010B-444E-B060-0B65C89CE8E4}"/>
              </a:ext>
            </a:extLst>
          </p:cNvPr>
          <p:cNvSpPr/>
          <p:nvPr/>
        </p:nvSpPr>
        <p:spPr>
          <a:xfrm>
            <a:off x="1069874" y="1083734"/>
            <a:ext cx="2049246" cy="9787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Introduction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8BAFA46-58DA-4315-878B-BE3B506E6EAE}"/>
              </a:ext>
            </a:extLst>
          </p:cNvPr>
          <p:cNvSpPr txBox="1">
            <a:spLocks/>
          </p:cNvSpPr>
          <p:nvPr/>
        </p:nvSpPr>
        <p:spPr>
          <a:xfrm>
            <a:off x="4709752" y="2002090"/>
            <a:ext cx="5475336" cy="42751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Human Covid-19 detector using Arduino Uno R3.</a:t>
            </a:r>
          </a:p>
          <a:p>
            <a:r>
              <a:rPr lang="en-US" sz="1800" dirty="0"/>
              <a:t>This piece of machinery is one part of a COVID-19 detector. This part although cannot detect if the person has COVID-19 but it can detect whether the  person is ready to take the COVID test. </a:t>
            </a:r>
          </a:p>
          <a:p>
            <a:r>
              <a:rPr lang="en-US" sz="1800" dirty="0"/>
              <a:t>It is a “Digital Non-Contact Infrared Thermometer” scanner that lets the authority know or the machine know about the condition of the person.</a:t>
            </a:r>
          </a:p>
          <a:p>
            <a:r>
              <a:rPr lang="en-US" sz="1800" dirty="0"/>
              <a:t>It will ensure health security of the University.</a:t>
            </a:r>
          </a:p>
          <a:p>
            <a:r>
              <a:rPr lang="en-US" sz="1800" dirty="0"/>
              <a:t>Now we shall begin. </a:t>
            </a:r>
          </a:p>
        </p:txBody>
      </p:sp>
    </p:spTree>
    <p:extLst>
      <p:ext uri="{BB962C8B-B14F-4D97-AF65-F5344CB8AC3E}">
        <p14:creationId xmlns:p14="http://schemas.microsoft.com/office/powerpoint/2010/main" val="77641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AF897-010B-444E-B060-0B65C89CE8E4}"/>
              </a:ext>
            </a:extLst>
          </p:cNvPr>
          <p:cNvSpPr/>
          <p:nvPr/>
        </p:nvSpPr>
        <p:spPr>
          <a:xfrm>
            <a:off x="1435100" y="1070855"/>
            <a:ext cx="1684020" cy="9787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Introduction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51727B-434C-43CB-BA9B-9A42B7BE2989}"/>
              </a:ext>
            </a:extLst>
          </p:cNvPr>
          <p:cNvSpPr/>
          <p:nvPr/>
        </p:nvSpPr>
        <p:spPr>
          <a:xfrm>
            <a:off x="1435100" y="4019973"/>
            <a:ext cx="1684020" cy="9787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Circuit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87A99-7E4B-4F49-B428-2192F72097A7}"/>
              </a:ext>
            </a:extLst>
          </p:cNvPr>
          <p:cNvSpPr/>
          <p:nvPr/>
        </p:nvSpPr>
        <p:spPr>
          <a:xfrm>
            <a:off x="1435101" y="3041226"/>
            <a:ext cx="1684019" cy="9787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Methodology</a:t>
            </a: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32E875-8F1B-4E31-A34B-D08F2F5D9CCF}"/>
              </a:ext>
            </a:extLst>
          </p:cNvPr>
          <p:cNvSpPr/>
          <p:nvPr/>
        </p:nvSpPr>
        <p:spPr>
          <a:xfrm>
            <a:off x="1435101" y="4998720"/>
            <a:ext cx="1684019" cy="9787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Flowchart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3299763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63B10-9067-4B6B-A2A0-C73D4CC9ECC3}"/>
              </a:ext>
            </a:extLst>
          </p:cNvPr>
          <p:cNvSpPr txBox="1"/>
          <p:nvPr/>
        </p:nvSpPr>
        <p:spPr>
          <a:xfrm>
            <a:off x="806274" y="4278508"/>
            <a:ext cx="49564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r">
              <a:defRPr sz="2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AA403-9C8E-44CA-8687-D3F84A2401B5}"/>
              </a:ext>
            </a:extLst>
          </p:cNvPr>
          <p:cNvSpPr txBox="1"/>
          <p:nvPr/>
        </p:nvSpPr>
        <p:spPr>
          <a:xfrm>
            <a:off x="806273" y="5257251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1D242F-830A-4FFA-83A3-E730205F48EB}"/>
              </a:ext>
            </a:extLst>
          </p:cNvPr>
          <p:cNvGrpSpPr/>
          <p:nvPr/>
        </p:nvGrpSpPr>
        <p:grpSpPr>
          <a:xfrm>
            <a:off x="3026835" y="1083734"/>
            <a:ext cx="8693427" cy="4893733"/>
            <a:chOff x="3026835" y="982134"/>
            <a:chExt cx="8693427" cy="4893733"/>
          </a:xfrm>
          <a:solidFill>
            <a:srgbClr val="D35940"/>
          </a:solidFill>
          <a:effectLst>
            <a:outerShdw blurRad="152400" dist="635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FB3C42-88C5-46EE-B894-92F0D68B505B}"/>
                </a:ext>
              </a:extLst>
            </p:cNvPr>
            <p:cNvSpPr/>
            <p:nvPr/>
          </p:nvSpPr>
          <p:spPr>
            <a:xfrm>
              <a:off x="3026835" y="982134"/>
              <a:ext cx="8390465" cy="4893733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CE1249-9768-4675-B751-E23C5D1AE917}"/>
                </a:ext>
              </a:extLst>
            </p:cNvPr>
            <p:cNvSpPr/>
            <p:nvPr/>
          </p:nvSpPr>
          <p:spPr>
            <a:xfrm>
              <a:off x="11417300" y="982134"/>
              <a:ext cx="302962" cy="4893733"/>
            </a:xfrm>
            <a:custGeom>
              <a:avLst/>
              <a:gdLst>
                <a:gd name="connsiteX0" fmla="*/ 0 w 302962"/>
                <a:gd name="connsiteY0" fmla="*/ 0 h 4893733"/>
                <a:gd name="connsiteX1" fmla="*/ 159332 w 302962"/>
                <a:gd name="connsiteY1" fmla="*/ 0 h 4893733"/>
                <a:gd name="connsiteX2" fmla="*/ 302962 w 302962"/>
                <a:gd name="connsiteY2" fmla="*/ 143630 h 4893733"/>
                <a:gd name="connsiteX3" fmla="*/ 302962 w 302962"/>
                <a:gd name="connsiteY3" fmla="*/ 4750103 h 4893733"/>
                <a:gd name="connsiteX4" fmla="*/ 159332 w 302962"/>
                <a:gd name="connsiteY4" fmla="*/ 4893733 h 4893733"/>
                <a:gd name="connsiteX5" fmla="*/ 0 w 302962"/>
                <a:gd name="connsiteY5" fmla="*/ 4893733 h 489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962" h="4893733">
                  <a:moveTo>
                    <a:pt x="0" y="0"/>
                  </a:moveTo>
                  <a:lnTo>
                    <a:pt x="159332" y="0"/>
                  </a:lnTo>
                  <a:cubicBezTo>
                    <a:pt x="238657" y="0"/>
                    <a:pt x="302962" y="64305"/>
                    <a:pt x="302962" y="143630"/>
                  </a:cubicBezTo>
                  <a:lnTo>
                    <a:pt x="302962" y="4750103"/>
                  </a:lnTo>
                  <a:cubicBezTo>
                    <a:pt x="302962" y="4829428"/>
                    <a:pt x="238657" y="4893733"/>
                    <a:pt x="159332" y="4893733"/>
                  </a:cubicBezTo>
                  <a:lnTo>
                    <a:pt x="0" y="489373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07DBE-03C0-4788-9FA0-DE7F20A140E1}"/>
              </a:ext>
            </a:extLst>
          </p:cNvPr>
          <p:cNvSpPr/>
          <p:nvPr/>
        </p:nvSpPr>
        <p:spPr>
          <a:xfrm>
            <a:off x="4562008" y="1635883"/>
            <a:ext cx="5623079" cy="389771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D3F4A-03A3-43F8-8B3E-F340682BAC49}"/>
              </a:ext>
            </a:extLst>
          </p:cNvPr>
          <p:cNvSpPr txBox="1"/>
          <p:nvPr/>
        </p:nvSpPr>
        <p:spPr>
          <a:xfrm>
            <a:off x="405421" y="2256393"/>
            <a:ext cx="5501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r">
              <a:defRPr sz="2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1342275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FC4893-5F4E-484D-A4EC-A53FD3E87B5E}"/>
              </a:ext>
            </a:extLst>
          </p:cNvPr>
          <p:cNvSpPr/>
          <p:nvPr/>
        </p:nvSpPr>
        <p:spPr>
          <a:xfrm>
            <a:off x="1069874" y="2062481"/>
            <a:ext cx="2048143" cy="9787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Objectives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46943A7-693E-48DC-B951-20D615918F24}"/>
              </a:ext>
            </a:extLst>
          </p:cNvPr>
          <p:cNvSpPr txBox="1">
            <a:spLocks/>
          </p:cNvSpPr>
          <p:nvPr/>
        </p:nvSpPr>
        <p:spPr>
          <a:xfrm>
            <a:off x="4709751" y="2062478"/>
            <a:ext cx="4961471" cy="29362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To design and implement a machinery to </a:t>
            </a:r>
            <a:r>
              <a:rPr lang="en-US" sz="1800" dirty="0"/>
              <a:t>measure temperature of all the students or many students at a time</a:t>
            </a:r>
            <a:r>
              <a:rPr lang="en-GB" sz="1800" dirty="0"/>
              <a:t>.</a:t>
            </a:r>
          </a:p>
          <a:p>
            <a:r>
              <a:rPr lang="en-GB" sz="1800" dirty="0"/>
              <a:t>To establish a machinery to save time.</a:t>
            </a:r>
          </a:p>
          <a:p>
            <a:r>
              <a:rPr lang="en-GB" sz="1800" dirty="0"/>
              <a:t>To</a:t>
            </a:r>
            <a:r>
              <a:rPr lang="en-US" sz="1800" dirty="0"/>
              <a:t> record or monitor student’s health condition</a:t>
            </a:r>
            <a:r>
              <a:rPr lang="en-GB" sz="1800" dirty="0"/>
              <a:t>.</a:t>
            </a:r>
          </a:p>
          <a:p>
            <a:r>
              <a:rPr lang="en-US" sz="1800" dirty="0"/>
              <a:t>It is quite tough for the security to measure temperature of all the students or many students at a time with the temperature gun.</a:t>
            </a:r>
          </a:p>
          <a:p>
            <a:r>
              <a:rPr lang="en-US" sz="1800" dirty="0"/>
              <a:t>It is time consuming.</a:t>
            </a:r>
          </a:p>
          <a:p>
            <a:r>
              <a:rPr lang="en-US" sz="1800" dirty="0"/>
              <a:t>No facilities to record or monitor student’s health condition.</a:t>
            </a:r>
          </a:p>
        </p:txBody>
      </p:sp>
    </p:spTree>
    <p:extLst>
      <p:ext uri="{BB962C8B-B14F-4D97-AF65-F5344CB8AC3E}">
        <p14:creationId xmlns:p14="http://schemas.microsoft.com/office/powerpoint/2010/main" val="424368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AF897-010B-444E-B060-0B65C89CE8E4}"/>
              </a:ext>
            </a:extLst>
          </p:cNvPr>
          <p:cNvSpPr/>
          <p:nvPr/>
        </p:nvSpPr>
        <p:spPr>
          <a:xfrm>
            <a:off x="1435100" y="1083734"/>
            <a:ext cx="1684020" cy="9787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Introduction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FC4893-5F4E-484D-A4EC-A53FD3E87B5E}"/>
              </a:ext>
            </a:extLst>
          </p:cNvPr>
          <p:cNvSpPr/>
          <p:nvPr/>
        </p:nvSpPr>
        <p:spPr>
          <a:xfrm>
            <a:off x="1435100" y="2062481"/>
            <a:ext cx="1682917" cy="9787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Objectives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51727B-434C-43CB-BA9B-9A42B7BE2989}"/>
              </a:ext>
            </a:extLst>
          </p:cNvPr>
          <p:cNvSpPr/>
          <p:nvPr/>
        </p:nvSpPr>
        <p:spPr>
          <a:xfrm>
            <a:off x="1435100" y="4019973"/>
            <a:ext cx="1684020" cy="9787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Circuit Diagram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32E875-8F1B-4E31-A34B-D08F2F5D9CCF}"/>
              </a:ext>
            </a:extLst>
          </p:cNvPr>
          <p:cNvSpPr/>
          <p:nvPr/>
        </p:nvSpPr>
        <p:spPr>
          <a:xfrm>
            <a:off x="1435101" y="4998720"/>
            <a:ext cx="1684019" cy="9787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Flowchart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63B10-9067-4B6B-A2A0-C73D4CC9ECC3}"/>
              </a:ext>
            </a:extLst>
          </p:cNvPr>
          <p:cNvSpPr txBox="1"/>
          <p:nvPr/>
        </p:nvSpPr>
        <p:spPr>
          <a:xfrm>
            <a:off x="806274" y="4278508"/>
            <a:ext cx="49564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r">
              <a:defRPr sz="2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AA403-9C8E-44CA-8687-D3F84A2401B5}"/>
              </a:ext>
            </a:extLst>
          </p:cNvPr>
          <p:cNvSpPr txBox="1"/>
          <p:nvPr/>
        </p:nvSpPr>
        <p:spPr>
          <a:xfrm>
            <a:off x="806273" y="5257251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1D242F-830A-4FFA-83A3-E730205F48EB}"/>
              </a:ext>
            </a:extLst>
          </p:cNvPr>
          <p:cNvGrpSpPr/>
          <p:nvPr/>
        </p:nvGrpSpPr>
        <p:grpSpPr>
          <a:xfrm>
            <a:off x="3026835" y="1083734"/>
            <a:ext cx="8693427" cy="4893733"/>
            <a:chOff x="3026835" y="982134"/>
            <a:chExt cx="8693427" cy="4893733"/>
          </a:xfrm>
          <a:solidFill>
            <a:srgbClr val="9ACD4C"/>
          </a:solidFill>
          <a:effectLst>
            <a:outerShdw blurRad="152400" dist="635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FB3C42-88C5-46EE-B894-92F0D68B505B}"/>
                </a:ext>
              </a:extLst>
            </p:cNvPr>
            <p:cNvSpPr/>
            <p:nvPr/>
          </p:nvSpPr>
          <p:spPr>
            <a:xfrm>
              <a:off x="3026835" y="982134"/>
              <a:ext cx="8390465" cy="4893733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CE1249-9768-4675-B751-E23C5D1AE917}"/>
                </a:ext>
              </a:extLst>
            </p:cNvPr>
            <p:cNvSpPr/>
            <p:nvPr/>
          </p:nvSpPr>
          <p:spPr>
            <a:xfrm>
              <a:off x="11417300" y="982134"/>
              <a:ext cx="302962" cy="4893733"/>
            </a:xfrm>
            <a:custGeom>
              <a:avLst/>
              <a:gdLst>
                <a:gd name="connsiteX0" fmla="*/ 0 w 302962"/>
                <a:gd name="connsiteY0" fmla="*/ 0 h 4893733"/>
                <a:gd name="connsiteX1" fmla="*/ 159332 w 302962"/>
                <a:gd name="connsiteY1" fmla="*/ 0 h 4893733"/>
                <a:gd name="connsiteX2" fmla="*/ 302962 w 302962"/>
                <a:gd name="connsiteY2" fmla="*/ 143630 h 4893733"/>
                <a:gd name="connsiteX3" fmla="*/ 302962 w 302962"/>
                <a:gd name="connsiteY3" fmla="*/ 4750103 h 4893733"/>
                <a:gd name="connsiteX4" fmla="*/ 159332 w 302962"/>
                <a:gd name="connsiteY4" fmla="*/ 4893733 h 4893733"/>
                <a:gd name="connsiteX5" fmla="*/ 0 w 302962"/>
                <a:gd name="connsiteY5" fmla="*/ 4893733 h 489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962" h="4893733">
                  <a:moveTo>
                    <a:pt x="0" y="0"/>
                  </a:moveTo>
                  <a:lnTo>
                    <a:pt x="159332" y="0"/>
                  </a:lnTo>
                  <a:cubicBezTo>
                    <a:pt x="238657" y="0"/>
                    <a:pt x="302962" y="64305"/>
                    <a:pt x="302962" y="143630"/>
                  </a:cubicBezTo>
                  <a:lnTo>
                    <a:pt x="302962" y="4750103"/>
                  </a:lnTo>
                  <a:cubicBezTo>
                    <a:pt x="302962" y="4829428"/>
                    <a:pt x="238657" y="4893733"/>
                    <a:pt x="159332" y="4893733"/>
                  </a:cubicBezTo>
                  <a:lnTo>
                    <a:pt x="0" y="489373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07DBE-03C0-4788-9FA0-DE7F20A140E1}"/>
              </a:ext>
            </a:extLst>
          </p:cNvPr>
          <p:cNvSpPr/>
          <p:nvPr/>
        </p:nvSpPr>
        <p:spPr>
          <a:xfrm>
            <a:off x="4562008" y="1635883"/>
            <a:ext cx="5623079" cy="389771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2348726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D3F4A-03A3-43F8-8B3E-F340682BAC49}"/>
              </a:ext>
            </a:extLst>
          </p:cNvPr>
          <p:cNvSpPr txBox="1"/>
          <p:nvPr/>
        </p:nvSpPr>
        <p:spPr>
          <a:xfrm>
            <a:off x="405421" y="3282839"/>
            <a:ext cx="5501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r">
              <a:defRPr sz="2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1342274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87A99-7E4B-4F49-B428-2192F72097A7}"/>
              </a:ext>
            </a:extLst>
          </p:cNvPr>
          <p:cNvSpPr/>
          <p:nvPr/>
        </p:nvSpPr>
        <p:spPr>
          <a:xfrm>
            <a:off x="1069875" y="3041226"/>
            <a:ext cx="2049246" cy="9787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Methodology</a:t>
            </a:r>
            <a:endParaRPr lang="en-US" sz="2400" b="1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955BD86-9505-4E83-9DDD-D3E9F61E3D4F}"/>
              </a:ext>
            </a:extLst>
          </p:cNvPr>
          <p:cNvSpPr txBox="1">
            <a:spLocks/>
          </p:cNvSpPr>
          <p:nvPr/>
        </p:nvSpPr>
        <p:spPr>
          <a:xfrm>
            <a:off x="4709751" y="2062482"/>
            <a:ext cx="5060326" cy="2677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BB5655C-FF58-4AF9-9E4D-8ABA225C0D1B}"/>
              </a:ext>
            </a:extLst>
          </p:cNvPr>
          <p:cNvSpPr txBox="1">
            <a:spLocks/>
          </p:cNvSpPr>
          <p:nvPr/>
        </p:nvSpPr>
        <p:spPr>
          <a:xfrm>
            <a:off x="4709751" y="1849182"/>
            <a:ext cx="5475336" cy="34711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an Arduino Uno R3 based project.</a:t>
            </a:r>
          </a:p>
          <a:p>
            <a:r>
              <a:rPr lang="en-US" sz="1800" dirty="0"/>
              <a:t>RFID sensor will collect the student’s ID.</a:t>
            </a:r>
          </a:p>
          <a:p>
            <a:r>
              <a:rPr lang="en-US" sz="1800" dirty="0"/>
              <a:t>Arduino will process and get the information of student’s name and batch using the ID card.</a:t>
            </a:r>
          </a:p>
          <a:p>
            <a:r>
              <a:rPr lang="en-US" sz="1800" dirty="0"/>
              <a:t>The Digital Non-Contact Infrared Thermometer (MLX90614) will take the temperature if those information are matched. </a:t>
            </a:r>
          </a:p>
          <a:p>
            <a:r>
              <a:rPr lang="en-US" sz="1800" dirty="0"/>
              <a:t>Arduino will check if the temperature is alarming.</a:t>
            </a:r>
          </a:p>
          <a:p>
            <a:r>
              <a:rPr lang="en-US" sz="1800" dirty="0"/>
              <a:t>If there is alarming sign, the door will not open and the security will receive a warning message.  </a:t>
            </a:r>
          </a:p>
          <a:p>
            <a:r>
              <a:rPr lang="en-US" sz="1800" dirty="0"/>
              <a:t>Else  the gate will open.</a:t>
            </a:r>
          </a:p>
        </p:txBody>
      </p:sp>
    </p:spTree>
    <p:extLst>
      <p:ext uri="{BB962C8B-B14F-4D97-AF65-F5344CB8AC3E}">
        <p14:creationId xmlns:p14="http://schemas.microsoft.com/office/powerpoint/2010/main" val="15387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AF897-010B-444E-B060-0B65C89CE8E4}"/>
              </a:ext>
            </a:extLst>
          </p:cNvPr>
          <p:cNvSpPr/>
          <p:nvPr/>
        </p:nvSpPr>
        <p:spPr>
          <a:xfrm>
            <a:off x="1435100" y="1083734"/>
            <a:ext cx="1684020" cy="9787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Introduction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FC4893-5F4E-484D-A4EC-A53FD3E87B5E}"/>
              </a:ext>
            </a:extLst>
          </p:cNvPr>
          <p:cNvSpPr/>
          <p:nvPr/>
        </p:nvSpPr>
        <p:spPr>
          <a:xfrm>
            <a:off x="1435100" y="2062481"/>
            <a:ext cx="1682917" cy="9787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Objectives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87A99-7E4B-4F49-B428-2192F72097A7}"/>
              </a:ext>
            </a:extLst>
          </p:cNvPr>
          <p:cNvSpPr/>
          <p:nvPr/>
        </p:nvSpPr>
        <p:spPr>
          <a:xfrm>
            <a:off x="1435101" y="3041226"/>
            <a:ext cx="1684019" cy="9787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Methodology</a:t>
            </a: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32E875-8F1B-4E31-A34B-D08F2F5D9CCF}"/>
              </a:ext>
            </a:extLst>
          </p:cNvPr>
          <p:cNvSpPr/>
          <p:nvPr/>
        </p:nvSpPr>
        <p:spPr>
          <a:xfrm>
            <a:off x="1435101" y="4998720"/>
            <a:ext cx="1684019" cy="9787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Flowchart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3299763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AA403-9C8E-44CA-8687-D3F84A2401B5}"/>
              </a:ext>
            </a:extLst>
          </p:cNvPr>
          <p:cNvSpPr txBox="1"/>
          <p:nvPr/>
        </p:nvSpPr>
        <p:spPr>
          <a:xfrm>
            <a:off x="806273" y="5257251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1D242F-830A-4FFA-83A3-E730205F48EB}"/>
              </a:ext>
            </a:extLst>
          </p:cNvPr>
          <p:cNvGrpSpPr/>
          <p:nvPr/>
        </p:nvGrpSpPr>
        <p:grpSpPr>
          <a:xfrm>
            <a:off x="3026835" y="1083734"/>
            <a:ext cx="8693427" cy="4893733"/>
            <a:chOff x="3026835" y="982134"/>
            <a:chExt cx="8693427" cy="4893733"/>
          </a:xfrm>
          <a:solidFill>
            <a:srgbClr val="B258D3"/>
          </a:solidFill>
          <a:effectLst>
            <a:outerShdw blurRad="152400" dist="635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FB3C42-88C5-46EE-B894-92F0D68B505B}"/>
                </a:ext>
              </a:extLst>
            </p:cNvPr>
            <p:cNvSpPr/>
            <p:nvPr/>
          </p:nvSpPr>
          <p:spPr>
            <a:xfrm>
              <a:off x="3026835" y="982134"/>
              <a:ext cx="8390465" cy="4893733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CE1249-9768-4675-B751-E23C5D1AE917}"/>
                </a:ext>
              </a:extLst>
            </p:cNvPr>
            <p:cNvSpPr/>
            <p:nvPr/>
          </p:nvSpPr>
          <p:spPr>
            <a:xfrm>
              <a:off x="11417300" y="982134"/>
              <a:ext cx="302962" cy="4893733"/>
            </a:xfrm>
            <a:custGeom>
              <a:avLst/>
              <a:gdLst>
                <a:gd name="connsiteX0" fmla="*/ 0 w 302962"/>
                <a:gd name="connsiteY0" fmla="*/ 0 h 4893733"/>
                <a:gd name="connsiteX1" fmla="*/ 159332 w 302962"/>
                <a:gd name="connsiteY1" fmla="*/ 0 h 4893733"/>
                <a:gd name="connsiteX2" fmla="*/ 302962 w 302962"/>
                <a:gd name="connsiteY2" fmla="*/ 143630 h 4893733"/>
                <a:gd name="connsiteX3" fmla="*/ 302962 w 302962"/>
                <a:gd name="connsiteY3" fmla="*/ 4750103 h 4893733"/>
                <a:gd name="connsiteX4" fmla="*/ 159332 w 302962"/>
                <a:gd name="connsiteY4" fmla="*/ 4893733 h 4893733"/>
                <a:gd name="connsiteX5" fmla="*/ 0 w 302962"/>
                <a:gd name="connsiteY5" fmla="*/ 4893733 h 489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962" h="4893733">
                  <a:moveTo>
                    <a:pt x="0" y="0"/>
                  </a:moveTo>
                  <a:lnTo>
                    <a:pt x="159332" y="0"/>
                  </a:lnTo>
                  <a:cubicBezTo>
                    <a:pt x="238657" y="0"/>
                    <a:pt x="302962" y="64305"/>
                    <a:pt x="302962" y="143630"/>
                  </a:cubicBezTo>
                  <a:lnTo>
                    <a:pt x="302962" y="4750103"/>
                  </a:lnTo>
                  <a:cubicBezTo>
                    <a:pt x="302962" y="4829428"/>
                    <a:pt x="238657" y="4893733"/>
                    <a:pt x="159332" y="4893733"/>
                  </a:cubicBezTo>
                  <a:lnTo>
                    <a:pt x="0" y="489373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07DBE-03C0-4788-9FA0-DE7F20A140E1}"/>
              </a:ext>
            </a:extLst>
          </p:cNvPr>
          <p:cNvSpPr/>
          <p:nvPr/>
        </p:nvSpPr>
        <p:spPr>
          <a:xfrm>
            <a:off x="4562008" y="1635883"/>
            <a:ext cx="5623079" cy="389771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2348726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D3F4A-03A3-43F8-8B3E-F340682BAC49}"/>
              </a:ext>
            </a:extLst>
          </p:cNvPr>
          <p:cNvSpPr txBox="1"/>
          <p:nvPr/>
        </p:nvSpPr>
        <p:spPr>
          <a:xfrm>
            <a:off x="405422" y="4247729"/>
            <a:ext cx="5501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r">
              <a:defRPr sz="2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51727B-434C-43CB-BA9B-9A42B7BE2989}"/>
              </a:ext>
            </a:extLst>
          </p:cNvPr>
          <p:cNvSpPr/>
          <p:nvPr/>
        </p:nvSpPr>
        <p:spPr>
          <a:xfrm>
            <a:off x="1069874" y="4019973"/>
            <a:ext cx="2049246" cy="9787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Circuit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1342274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05" y="1887950"/>
            <a:ext cx="5042884" cy="33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AF897-010B-444E-B060-0B65C89CE8E4}"/>
              </a:ext>
            </a:extLst>
          </p:cNvPr>
          <p:cNvSpPr/>
          <p:nvPr/>
        </p:nvSpPr>
        <p:spPr>
          <a:xfrm>
            <a:off x="1435100" y="1083734"/>
            <a:ext cx="1684020" cy="9787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Introduction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FC4893-5F4E-484D-A4EC-A53FD3E87B5E}"/>
              </a:ext>
            </a:extLst>
          </p:cNvPr>
          <p:cNvSpPr/>
          <p:nvPr/>
        </p:nvSpPr>
        <p:spPr>
          <a:xfrm>
            <a:off x="1435100" y="2062481"/>
            <a:ext cx="1682917" cy="9787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Problem statement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51727B-434C-43CB-BA9B-9A42B7BE2989}"/>
              </a:ext>
            </a:extLst>
          </p:cNvPr>
          <p:cNvSpPr/>
          <p:nvPr/>
        </p:nvSpPr>
        <p:spPr>
          <a:xfrm>
            <a:off x="1435100" y="4019973"/>
            <a:ext cx="1684020" cy="9787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Circuit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A87A99-7E4B-4F49-B428-2192F72097A7}"/>
              </a:ext>
            </a:extLst>
          </p:cNvPr>
          <p:cNvSpPr/>
          <p:nvPr/>
        </p:nvSpPr>
        <p:spPr>
          <a:xfrm>
            <a:off x="1435101" y="3041226"/>
            <a:ext cx="1684019" cy="9787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Objectives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3299763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63B10-9067-4B6B-A2A0-C73D4CC9ECC3}"/>
              </a:ext>
            </a:extLst>
          </p:cNvPr>
          <p:cNvSpPr txBox="1"/>
          <p:nvPr/>
        </p:nvSpPr>
        <p:spPr>
          <a:xfrm>
            <a:off x="806274" y="4278508"/>
            <a:ext cx="49564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r">
              <a:defRPr sz="2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04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1D242F-830A-4FFA-83A3-E730205F48EB}"/>
              </a:ext>
            </a:extLst>
          </p:cNvPr>
          <p:cNvGrpSpPr/>
          <p:nvPr/>
        </p:nvGrpSpPr>
        <p:grpSpPr>
          <a:xfrm>
            <a:off x="3026835" y="1083734"/>
            <a:ext cx="8693427" cy="4893733"/>
            <a:chOff x="3026835" y="982134"/>
            <a:chExt cx="8693427" cy="4893733"/>
          </a:xfrm>
          <a:solidFill>
            <a:srgbClr val="63A0CC"/>
          </a:solidFill>
          <a:effectLst>
            <a:outerShdw blurRad="152400" dist="635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FB3C42-88C5-46EE-B894-92F0D68B505B}"/>
                </a:ext>
              </a:extLst>
            </p:cNvPr>
            <p:cNvSpPr/>
            <p:nvPr/>
          </p:nvSpPr>
          <p:spPr>
            <a:xfrm>
              <a:off x="3026835" y="982134"/>
              <a:ext cx="8390465" cy="4893733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CE1249-9768-4675-B751-E23C5D1AE917}"/>
                </a:ext>
              </a:extLst>
            </p:cNvPr>
            <p:cNvSpPr/>
            <p:nvPr/>
          </p:nvSpPr>
          <p:spPr>
            <a:xfrm>
              <a:off x="11417300" y="982134"/>
              <a:ext cx="302962" cy="4893733"/>
            </a:xfrm>
            <a:custGeom>
              <a:avLst/>
              <a:gdLst>
                <a:gd name="connsiteX0" fmla="*/ 0 w 302962"/>
                <a:gd name="connsiteY0" fmla="*/ 0 h 4893733"/>
                <a:gd name="connsiteX1" fmla="*/ 159332 w 302962"/>
                <a:gd name="connsiteY1" fmla="*/ 0 h 4893733"/>
                <a:gd name="connsiteX2" fmla="*/ 302962 w 302962"/>
                <a:gd name="connsiteY2" fmla="*/ 143630 h 4893733"/>
                <a:gd name="connsiteX3" fmla="*/ 302962 w 302962"/>
                <a:gd name="connsiteY3" fmla="*/ 4750103 h 4893733"/>
                <a:gd name="connsiteX4" fmla="*/ 159332 w 302962"/>
                <a:gd name="connsiteY4" fmla="*/ 4893733 h 4893733"/>
                <a:gd name="connsiteX5" fmla="*/ 0 w 302962"/>
                <a:gd name="connsiteY5" fmla="*/ 4893733 h 489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962" h="4893733">
                  <a:moveTo>
                    <a:pt x="0" y="0"/>
                  </a:moveTo>
                  <a:lnTo>
                    <a:pt x="159332" y="0"/>
                  </a:lnTo>
                  <a:cubicBezTo>
                    <a:pt x="238657" y="0"/>
                    <a:pt x="302962" y="64305"/>
                    <a:pt x="302962" y="143630"/>
                  </a:cubicBezTo>
                  <a:lnTo>
                    <a:pt x="302962" y="4750103"/>
                  </a:lnTo>
                  <a:cubicBezTo>
                    <a:pt x="302962" y="4829428"/>
                    <a:pt x="238657" y="4893733"/>
                    <a:pt x="159332" y="4893733"/>
                  </a:cubicBezTo>
                  <a:lnTo>
                    <a:pt x="0" y="489373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07DBE-03C0-4788-9FA0-DE7F20A140E1}"/>
              </a:ext>
            </a:extLst>
          </p:cNvPr>
          <p:cNvSpPr/>
          <p:nvPr/>
        </p:nvSpPr>
        <p:spPr>
          <a:xfrm>
            <a:off x="4142922" y="1083735"/>
            <a:ext cx="7151849" cy="48937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2348726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D3F4A-03A3-43F8-8B3E-F340682BAC49}"/>
              </a:ext>
            </a:extLst>
          </p:cNvPr>
          <p:cNvSpPr txBox="1"/>
          <p:nvPr/>
        </p:nvSpPr>
        <p:spPr>
          <a:xfrm>
            <a:off x="405422" y="5257253"/>
            <a:ext cx="5501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r">
              <a:defRPr sz="2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ABEEC5-356F-453C-B48F-4E6D05AE94B5}"/>
              </a:ext>
            </a:extLst>
          </p:cNvPr>
          <p:cNvSpPr txBox="1"/>
          <p:nvPr/>
        </p:nvSpPr>
        <p:spPr>
          <a:xfrm>
            <a:off x="806273" y="1342273"/>
            <a:ext cx="49565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32E875-8F1B-4E31-A34B-D08F2F5D9CCF}"/>
              </a:ext>
            </a:extLst>
          </p:cNvPr>
          <p:cNvSpPr/>
          <p:nvPr/>
        </p:nvSpPr>
        <p:spPr>
          <a:xfrm>
            <a:off x="1069875" y="4998720"/>
            <a:ext cx="2049246" cy="9787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Flowchart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24" y="1289017"/>
            <a:ext cx="5988607" cy="44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7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D1D242F-830A-4FFA-83A3-E730205F48EB}"/>
              </a:ext>
            </a:extLst>
          </p:cNvPr>
          <p:cNvGrpSpPr/>
          <p:nvPr/>
        </p:nvGrpSpPr>
        <p:grpSpPr>
          <a:xfrm>
            <a:off x="1749287" y="982134"/>
            <a:ext cx="8693427" cy="4893733"/>
            <a:chOff x="3026835" y="982134"/>
            <a:chExt cx="8693427" cy="4893733"/>
          </a:xfrm>
          <a:solidFill>
            <a:schemeClr val="bg2">
              <a:lumMod val="75000"/>
            </a:schemeClr>
          </a:solidFill>
          <a:effectLst>
            <a:outerShdw blurRad="152400" dist="635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FB3C42-88C5-46EE-B894-92F0D68B505B}"/>
                </a:ext>
              </a:extLst>
            </p:cNvPr>
            <p:cNvSpPr/>
            <p:nvPr/>
          </p:nvSpPr>
          <p:spPr>
            <a:xfrm>
              <a:off x="3026835" y="982134"/>
              <a:ext cx="8390465" cy="4893733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CE1249-9768-4675-B751-E23C5D1AE917}"/>
                </a:ext>
              </a:extLst>
            </p:cNvPr>
            <p:cNvSpPr/>
            <p:nvPr/>
          </p:nvSpPr>
          <p:spPr>
            <a:xfrm>
              <a:off x="11417300" y="982134"/>
              <a:ext cx="302962" cy="4893733"/>
            </a:xfrm>
            <a:custGeom>
              <a:avLst/>
              <a:gdLst>
                <a:gd name="connsiteX0" fmla="*/ 0 w 302962"/>
                <a:gd name="connsiteY0" fmla="*/ 0 h 4893733"/>
                <a:gd name="connsiteX1" fmla="*/ 159332 w 302962"/>
                <a:gd name="connsiteY1" fmla="*/ 0 h 4893733"/>
                <a:gd name="connsiteX2" fmla="*/ 302962 w 302962"/>
                <a:gd name="connsiteY2" fmla="*/ 143630 h 4893733"/>
                <a:gd name="connsiteX3" fmla="*/ 302962 w 302962"/>
                <a:gd name="connsiteY3" fmla="*/ 4750103 h 4893733"/>
                <a:gd name="connsiteX4" fmla="*/ 159332 w 302962"/>
                <a:gd name="connsiteY4" fmla="*/ 4893733 h 4893733"/>
                <a:gd name="connsiteX5" fmla="*/ 0 w 302962"/>
                <a:gd name="connsiteY5" fmla="*/ 4893733 h 489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962" h="4893733">
                  <a:moveTo>
                    <a:pt x="0" y="0"/>
                  </a:moveTo>
                  <a:lnTo>
                    <a:pt x="159332" y="0"/>
                  </a:lnTo>
                  <a:cubicBezTo>
                    <a:pt x="238657" y="0"/>
                    <a:pt x="302962" y="64305"/>
                    <a:pt x="302962" y="143630"/>
                  </a:cubicBezTo>
                  <a:lnTo>
                    <a:pt x="302962" y="4750103"/>
                  </a:lnTo>
                  <a:cubicBezTo>
                    <a:pt x="302962" y="4829428"/>
                    <a:pt x="238657" y="4893733"/>
                    <a:pt x="159332" y="4893733"/>
                  </a:cubicBezTo>
                  <a:lnTo>
                    <a:pt x="0" y="489373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07DBE-03C0-4788-9FA0-DE7F20A140E1}"/>
              </a:ext>
            </a:extLst>
          </p:cNvPr>
          <p:cNvSpPr/>
          <p:nvPr/>
        </p:nvSpPr>
        <p:spPr>
          <a:xfrm>
            <a:off x="3284461" y="1480141"/>
            <a:ext cx="5623079" cy="389771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165AAB-0C5E-4A17-A67F-18A6ECEF3828}"/>
              </a:ext>
            </a:extLst>
          </p:cNvPr>
          <p:cNvSpPr txBox="1"/>
          <p:nvPr/>
        </p:nvSpPr>
        <p:spPr>
          <a:xfrm>
            <a:off x="3853622" y="2533521"/>
            <a:ext cx="4825686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4800" b="1" noProof="1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4C1745-D153-4FB6-A93F-A00221EB9691}"/>
              </a:ext>
            </a:extLst>
          </p:cNvPr>
          <p:cNvSpPr txBox="1"/>
          <p:nvPr/>
        </p:nvSpPr>
        <p:spPr>
          <a:xfrm>
            <a:off x="3853622" y="3613522"/>
            <a:ext cx="4825686" cy="52322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noProof="1">
                <a:latin typeface="Candara" panose="020E0502030303020204" pitchFamily="34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381598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C Covid19 Detec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693" y="371217"/>
            <a:ext cx="11063416" cy="6223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497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1680</TotalTime>
  <Words>469</Words>
  <Application>Microsoft Office PowerPoint</Application>
  <PresentationFormat>Widescreen</PresentationFormat>
  <Paragraphs>94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Candara</vt:lpstr>
      <vt:lpstr>Century Gothic</vt:lpstr>
      <vt:lpstr>Franklin Gothic Book</vt:lpstr>
      <vt:lpstr>Times New Roman</vt:lpstr>
      <vt:lpstr>Tw Cen MT</vt:lpstr>
      <vt:lpstr>Wingdings 3</vt:lpstr>
      <vt:lpstr>Circuit</vt:lpstr>
      <vt:lpstr>Ion</vt:lpstr>
      <vt:lpstr>Project proposal on   Microprocessors &amp; Microcontrollers Laboratory (EEE 372)  Title - PUC Covid-19 Tracker.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Mujibur Rahman</dc:creator>
  <cp:lastModifiedBy>minhazi uddin</cp:lastModifiedBy>
  <cp:revision>56</cp:revision>
  <dcterms:created xsi:type="dcterms:W3CDTF">2022-04-04T23:00:24Z</dcterms:created>
  <dcterms:modified xsi:type="dcterms:W3CDTF">2022-04-19T06:55:56Z</dcterms:modified>
</cp:coreProperties>
</file>